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30"/>
  </p:notesMasterIdLst>
  <p:sldIdLst>
    <p:sldId id="256" r:id="rId2"/>
    <p:sldId id="293" r:id="rId3"/>
    <p:sldId id="286" r:id="rId4"/>
    <p:sldId id="272" r:id="rId5"/>
    <p:sldId id="273" r:id="rId6"/>
    <p:sldId id="275" r:id="rId7"/>
    <p:sldId id="278" r:id="rId8"/>
    <p:sldId id="274" r:id="rId9"/>
    <p:sldId id="262" r:id="rId10"/>
    <p:sldId id="290" r:id="rId11"/>
    <p:sldId id="292" r:id="rId12"/>
    <p:sldId id="297" r:id="rId13"/>
    <p:sldId id="298" r:id="rId14"/>
    <p:sldId id="258" r:id="rId15"/>
    <p:sldId id="287" r:id="rId16"/>
    <p:sldId id="288" r:id="rId17"/>
    <p:sldId id="279" r:id="rId18"/>
    <p:sldId id="280" r:id="rId19"/>
    <p:sldId id="281" r:id="rId20"/>
    <p:sldId id="282" r:id="rId21"/>
    <p:sldId id="267" r:id="rId22"/>
    <p:sldId id="268" r:id="rId23"/>
    <p:sldId id="296" r:id="rId24"/>
    <p:sldId id="259" r:id="rId25"/>
    <p:sldId id="295" r:id="rId26"/>
    <p:sldId id="294" r:id="rId27"/>
    <p:sldId id="300" r:id="rId28"/>
    <p:sldId id="299" r:id="rId29"/>
  </p:sldIdLst>
  <p:sldSz cx="13004800" cy="9753600"/>
  <p:notesSz cx="6858000" cy="9144000"/>
  <p:defaultTextStyle>
    <a:lvl1pPr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1pPr>
    <a:lvl2pPr indent="228600"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2pPr>
    <a:lvl3pPr indent="457200"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3pPr>
    <a:lvl4pPr indent="685800"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4pPr>
    <a:lvl5pPr indent="914400"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5pPr>
    <a:lvl6pPr indent="1143000"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6pPr>
    <a:lvl7pPr indent="1371600"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7pPr>
    <a:lvl8pPr indent="1600200"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8pPr>
    <a:lvl9pPr indent="1828800" algn="ctr" defTabSz="584200">
      <a:defRPr sz="4700" i="1">
        <a:solidFill>
          <a:srgbClr val="FFFFFF"/>
        </a:solidFill>
        <a:latin typeface="Avenir Next Demi Bold"/>
        <a:ea typeface="Avenir Next Demi Bold"/>
        <a:cs typeface="Avenir Next Demi Bold"/>
        <a:sym typeface="Avenir Next Demi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61" d="100"/>
          <a:sy n="61" d="100"/>
        </p:scale>
        <p:origin x="-1440" y="-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743969" y="7472758"/>
            <a:ext cx="2692194" cy="184068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8774" y="1104055"/>
            <a:ext cx="11467253" cy="2090702"/>
          </a:xfrm>
        </p:spPr>
        <p:txBody>
          <a:bodyPr anchor="b">
            <a:normAutofit/>
          </a:bodyPr>
          <a:lstStyle>
            <a:lvl1pPr algn="r">
              <a:defRPr sz="63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68774" y="3200398"/>
            <a:ext cx="11467253" cy="2492587"/>
          </a:xfrm>
        </p:spPr>
        <p:txBody>
          <a:bodyPr/>
          <a:lstStyle>
            <a:lvl1pPr marL="0" marR="5201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950720" y="8551334"/>
            <a:ext cx="8236373" cy="519289"/>
          </a:xfrm>
        </p:spPr>
        <p:txBody>
          <a:bodyPr tIns="0" bIns="0" anchor="t"/>
          <a:lstStyle>
            <a:lvl1pPr algn="r">
              <a:defRPr sz="1400"/>
            </a:lvl1pPr>
          </a:lstStyle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950720" y="8036557"/>
            <a:ext cx="8236373" cy="519289"/>
          </a:xfrm>
        </p:spPr>
        <p:txBody>
          <a:bodyPr tIns="0" bIns="0" anchor="b"/>
          <a:lstStyle>
            <a:lvl1pPr algn="r">
              <a:defRPr sz="1600"/>
            </a:lvl1pPr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935640" y="8181060"/>
            <a:ext cx="715264" cy="519289"/>
          </a:xfrm>
        </p:spPr>
        <p:txBody>
          <a:bodyPr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541867"/>
            <a:ext cx="2709333" cy="780288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541867"/>
            <a:ext cx="8886613" cy="780288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80436"/>
            <a:ext cx="11704320" cy="198973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77771"/>
            <a:ext cx="11704320" cy="650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4515" y="9216068"/>
            <a:ext cx="3034453" cy="429158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240" y="9217379"/>
            <a:ext cx="6058746" cy="427849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10004" y="10004"/>
            <a:ext cx="12984792" cy="972359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algn="ctr" defTabSz="1300460" rtl="0" eaLnBrk="1" latinLnBrk="0" hangingPunct="1"/>
            <a:endParaRPr kumimoji="0" lang="en-US" sz="2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743969" y="440163"/>
            <a:ext cx="2692194" cy="1840680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92455" y="9211734"/>
            <a:ext cx="3034453" cy="433493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5335" y="9217379"/>
            <a:ext cx="6058746" cy="427849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19280" y="1151466"/>
            <a:ext cx="715264" cy="427849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9200063" y="13342"/>
            <a:ext cx="3801402" cy="270252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10004"/>
            <a:ext cx="12994796" cy="973359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86083"/>
            <a:ext cx="10295467" cy="1937173"/>
          </a:xfrm>
        </p:spPr>
        <p:txBody>
          <a:bodyPr anchor="ctr"/>
          <a:lstStyle>
            <a:lvl1pPr marL="0" algn="l">
              <a:buNone/>
              <a:defRPr sz="51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67" y="2323251"/>
            <a:ext cx="5527040" cy="3251200"/>
          </a:xfrm>
        </p:spPr>
        <p:txBody>
          <a:bodyPr anchor="t"/>
          <a:lstStyle>
            <a:lvl1pPr marL="78028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9689"/>
            <a:ext cx="5743787" cy="6436925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9689"/>
            <a:ext cx="5743787" cy="6436925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4515" y="9217378"/>
            <a:ext cx="3034453" cy="429158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0240" y="9217378"/>
            <a:ext cx="6058746" cy="42915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3984" y="9217378"/>
            <a:ext cx="715264" cy="42915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93" y="413486"/>
            <a:ext cx="1517227" cy="8752230"/>
          </a:xfrm>
        </p:spPr>
        <p:txBody>
          <a:bodyPr vert="vert270" anchor="b"/>
          <a:lstStyle>
            <a:lvl1pPr marL="0" algn="ctr">
              <a:defRPr sz="4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342" y="413486"/>
            <a:ext cx="826345" cy="429158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3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941342" y="4874132"/>
            <a:ext cx="826345" cy="4291584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3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76060" y="413486"/>
            <a:ext cx="9753600" cy="4291584"/>
          </a:xfrm>
        </p:spPr>
        <p:txBody>
          <a:bodyPr/>
          <a:lstStyle>
            <a:lvl1pPr algn="l">
              <a:defRPr sz="3400"/>
            </a:lvl1pPr>
            <a:lvl2pPr algn="l">
              <a:defRPr sz="2800"/>
            </a:lvl2pPr>
            <a:lvl3pPr algn="l">
              <a:defRPr sz="2600"/>
            </a:lvl3pPr>
            <a:lvl4pPr algn="l">
              <a:defRPr sz="2300"/>
            </a:lvl4pPr>
            <a:lvl5pPr algn="l"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76060" y="4874132"/>
            <a:ext cx="9753600" cy="429158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4515" y="9217378"/>
            <a:ext cx="3030118" cy="429158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0240" y="9217378"/>
            <a:ext cx="6060237" cy="42915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93984" y="9220403"/>
            <a:ext cx="715264" cy="429158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4515" y="9217378"/>
            <a:ext cx="3034453" cy="429158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240" y="9218688"/>
            <a:ext cx="6058746" cy="427849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3984" y="9217378"/>
            <a:ext cx="715264" cy="42915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15" y="522900"/>
            <a:ext cx="1300480" cy="8453120"/>
          </a:xfrm>
        </p:spPr>
        <p:txBody>
          <a:bodyPr vert="vert270" anchor="b"/>
          <a:lstStyle>
            <a:lvl1pPr marL="0" marR="26009" algn="r">
              <a:spcBef>
                <a:spcPts val="0"/>
              </a:spcBef>
              <a:buNone/>
              <a:defRPr sz="41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15439" y="522900"/>
            <a:ext cx="3467947" cy="845312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92889" y="455168"/>
            <a:ext cx="7503770" cy="8518144"/>
          </a:xfrm>
        </p:spPr>
        <p:txBody>
          <a:bodyPr/>
          <a:lstStyle>
            <a:lvl1pPr>
              <a:spcBef>
                <a:spcPts val="0"/>
              </a:spcBef>
              <a:defRPr sz="4300"/>
            </a:lvl1pPr>
            <a:lvl2pPr>
              <a:defRPr sz="37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30099" y="9324442"/>
            <a:ext cx="3034453" cy="429158"/>
          </a:xfrm>
        </p:spPr>
        <p:txBody>
          <a:bodyPr/>
          <a:lstStyle>
            <a:lvl1pPr>
              <a:defRPr sz="1300"/>
            </a:lvl1pPr>
          </a:lstStyle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5439" y="9324442"/>
            <a:ext cx="7314660" cy="429158"/>
          </a:xfrm>
        </p:spPr>
        <p:txBody>
          <a:bodyPr/>
          <a:lstStyle>
            <a:lvl1pPr>
              <a:defRPr sz="13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961708" y="9324442"/>
            <a:ext cx="715264" cy="429158"/>
          </a:xfrm>
        </p:spPr>
        <p:txBody>
          <a:bodyPr/>
          <a:lstStyle>
            <a:lvl1pPr>
              <a:defRPr sz="13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15" y="214608"/>
            <a:ext cx="1300480" cy="9103360"/>
          </a:xfrm>
        </p:spPr>
        <p:txBody>
          <a:bodyPr vert="vert270" anchor="b"/>
          <a:lstStyle>
            <a:lvl1pPr marL="0" algn="l">
              <a:buNone/>
              <a:defRPr sz="43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8826" y="531863"/>
            <a:ext cx="10429850" cy="780288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8344747"/>
            <a:ext cx="10429850" cy="97536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87206" y="9324442"/>
            <a:ext cx="2991104" cy="429158"/>
          </a:xfrm>
        </p:spPr>
        <p:txBody>
          <a:bodyPr/>
          <a:lstStyle>
            <a:lvl1pPr>
              <a:defRPr sz="1300"/>
            </a:lvl1pPr>
          </a:lstStyle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64614" y="9325752"/>
            <a:ext cx="7037258" cy="429158"/>
          </a:xfrm>
        </p:spPr>
        <p:txBody>
          <a:bodyPr/>
          <a:lstStyle>
            <a:lvl1pPr>
              <a:defRPr sz="13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86673" y="9324442"/>
            <a:ext cx="520192" cy="429158"/>
          </a:xfrm>
        </p:spPr>
        <p:txBody>
          <a:bodyPr/>
          <a:lstStyle>
            <a:lvl1pPr algn="ctr">
              <a:defRPr sz="13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10004" y="20008"/>
            <a:ext cx="12984792" cy="972359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004"/>
            <a:ext cx="12994796" cy="973359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9200063" y="7037739"/>
            <a:ext cx="3801402" cy="270252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50240" y="380436"/>
            <a:ext cx="11704320" cy="1989734"/>
          </a:xfrm>
          <a:prstGeom prst="rect">
            <a:avLst/>
          </a:prstGeom>
        </p:spPr>
        <p:txBody>
          <a:bodyPr vert="horz" lIns="130046" tIns="65023" rIns="130046" bIns="65023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0240" y="2677771"/>
            <a:ext cx="11704320" cy="6502400"/>
          </a:xfrm>
          <a:prstGeom prst="rect">
            <a:avLst/>
          </a:prstGeom>
        </p:spPr>
        <p:txBody>
          <a:bodyPr vert="horz" lIns="130046" tIns="65023" rIns="130046" bIns="65023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14515" y="9217378"/>
            <a:ext cx="3034453" cy="429158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l" eaLnBrk="1" latinLnBrk="0" hangingPunct="1">
              <a:defRPr kumimoji="0" sz="14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0240" y="9218688"/>
            <a:ext cx="6058746" cy="42784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793984" y="9217378"/>
            <a:ext cx="715264" cy="429158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ctr" eaLnBrk="1" latinLnBrk="0" hangingPunct="1">
              <a:defRPr kumimoji="0" sz="17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marL="689244" algn="l" rtl="0" eaLnBrk="1" latinLnBrk="0" hangingPunct="1">
        <a:spcBef>
          <a:spcPct val="0"/>
        </a:spcBef>
        <a:buNone/>
        <a:defRPr kumimoji="0" sz="60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37225" indent="-54619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170414" indent="-406394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73556" indent="-325115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indent="-299106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275804" indent="-299106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919" indent="-299106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48" indent="-299106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149" indent="-26009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264" indent="-26009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ansi.org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36133" y="1600200"/>
            <a:ext cx="11684001" cy="679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00" cap="all" spc="735" dirty="0" smtClean="0">
                <a:solidFill>
                  <a:srgbClr val="002060"/>
                </a:solidFill>
              </a:rPr>
              <a:t>Tiny</a:t>
            </a:r>
            <a:r>
              <a:rPr sz="4600" cap="all" spc="735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600" spc="735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600" spc="735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600" cap="all" spc="735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600" cap="all" spc="735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sz="5400" cap="all" spc="735" dirty="0" smtClean="0">
                <a:solidFill>
                  <a:schemeClr val="accent4">
                    <a:lumMod val="50000"/>
                  </a:schemeClr>
                </a:solidFill>
              </a:rPr>
              <a:t>is </a:t>
            </a:r>
            <a:r>
              <a:rPr sz="5400" cap="all" spc="735" dirty="0">
                <a:solidFill>
                  <a:schemeClr val="accent4">
                    <a:lumMod val="50000"/>
                  </a:schemeClr>
                </a:solidFill>
              </a:rPr>
              <a:t>the next </a:t>
            </a:r>
            <a:r>
              <a:rPr sz="7200" b="1" cap="all" spc="735" dirty="0">
                <a:solidFill>
                  <a:schemeClr val="accent4">
                    <a:lumMod val="50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BIG</a:t>
            </a:r>
            <a:r>
              <a:rPr sz="4600" cap="all" spc="735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z="5400" cap="all" spc="735" dirty="0" smtClean="0">
                <a:solidFill>
                  <a:schemeClr val="accent4">
                    <a:lumMod val="50000"/>
                  </a:schemeClr>
                </a:solidFill>
              </a:rPr>
              <a:t>Thing</a:t>
            </a:r>
            <a:endParaRPr sz="5400" cap="all" spc="735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30352"/>
            <a:ext cx="130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1333" y="1371600"/>
            <a:ext cx="4346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03" y="124108"/>
            <a:ext cx="119039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/>
              <a:t>Benefits of Tiny Homes on Wheels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/>
              <a:t>t</a:t>
            </a:r>
            <a:r>
              <a:rPr kumimoji="0" lang="en-US" sz="60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o Community </a:t>
            </a:r>
            <a:r>
              <a:rPr kumimoji="0" lang="en-US" sz="6000" b="0" i="1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and</a:t>
            </a:r>
            <a:r>
              <a:rPr kumimoji="0" lang="en-US" sz="60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User</a:t>
            </a:r>
            <a:endParaRPr kumimoji="0" lang="en-US" sz="60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2362200"/>
            <a:ext cx="11353800" cy="6477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buFont typeface="Arial" pitchFamily="34" charset="0"/>
              <a:buChar char="•"/>
            </a:pPr>
            <a:r>
              <a:rPr lang="en-US" sz="4400" dirty="0" smtClean="0"/>
              <a:t>Affordable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4400" dirty="0" smtClean="0"/>
              <a:t>Energy efficient – Reduced carbon footprint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4400" dirty="0" smtClean="0"/>
              <a:t>Low water/sewer consumption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4400" dirty="0" smtClean="0"/>
              <a:t>Sustainable </a:t>
            </a:r>
          </a:p>
          <a:p>
            <a:pPr algn="l" rtl="0" latinLnBrk="1" hangingPunct="0"/>
            <a:endParaRPr lang="en-US" dirty="0" smtClean="0"/>
          </a:p>
          <a:p>
            <a:pPr algn="l" rtl="0" latinLnBrk="1" hangingPunct="0"/>
            <a:endParaRPr lang="en-US" dirty="0" smtClean="0"/>
          </a:p>
          <a:p>
            <a:pPr algn="l" rtl="0" latinLnBrk="1" hangingPunct="0"/>
            <a:endParaRPr lang="en-US" dirty="0" smtClean="0"/>
          </a:p>
          <a:p>
            <a:pPr algn="l" rtl="0" latinLnBrk="1" hangingPunct="0"/>
            <a:endParaRPr lang="en-US" dirty="0" smtClean="0"/>
          </a:p>
          <a:p>
            <a:pPr algn="l" rtl="0" latinLnBrk="1" hangingPunct="0"/>
            <a:endParaRPr lang="en-US" dirty="0" smtClean="0"/>
          </a:p>
        </p:txBody>
      </p:sp>
      <p:pic>
        <p:nvPicPr>
          <p:cNvPr id="5" name="Picture 4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" y="5181600"/>
            <a:ext cx="5562600" cy="3865536"/>
          </a:xfrm>
          <a:prstGeom prst="rect">
            <a:avLst/>
          </a:prstGeom>
        </p:spPr>
      </p:pic>
      <p:pic>
        <p:nvPicPr>
          <p:cNvPr id="6" name="Picture 5" descr="images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0567" y="4648200"/>
            <a:ext cx="6491317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230380"/>
            <a:ext cx="130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799" y="228600"/>
            <a:ext cx="1278234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Tiny Home on Wheels benefits: </a:t>
            </a:r>
            <a:r>
              <a:rPr kumimoji="0" lang="en-US" sz="32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continued</a:t>
            </a:r>
            <a:endParaRPr kumimoji="0" lang="en-US" sz="32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24600"/>
            <a:ext cx="11374909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buFont typeface="Arial" pitchFamily="34" charset="0"/>
              <a:buChar char="•"/>
            </a:pPr>
            <a:r>
              <a:rPr lang="en-US" sz="4400" dirty="0" smtClean="0"/>
              <a:t>Easy to locate, hookup and maintain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4400" dirty="0" smtClean="0"/>
              <a:t>Infill – Increased Density without sprawl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4400" dirty="0" smtClean="0"/>
              <a:t>Better use of Community resources/services</a:t>
            </a: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4400" dirty="0" smtClean="0"/>
              <a:t>Local design and build</a:t>
            </a: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600" y="1447800"/>
            <a:ext cx="6705600" cy="4850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296400"/>
            <a:ext cx="1300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800" y="0"/>
            <a:ext cx="7284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Affordability Analysis</a:t>
            </a:r>
          </a:p>
          <a:p>
            <a:r>
              <a:rPr lang="en-US" sz="3600" dirty="0" smtClean="0"/>
              <a:t>(Investor)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13004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/>
              <a:t>Average THOW cost = $65-$70,000.  </a:t>
            </a:r>
          </a:p>
          <a:p>
            <a:pPr algn="l"/>
            <a:r>
              <a:rPr lang="en-US" sz="4400" dirty="0" smtClean="0"/>
              <a:t>Lot prep cost = $25,000 </a:t>
            </a:r>
            <a:r>
              <a:rPr lang="en-US" sz="3600" dirty="0" smtClean="0"/>
              <a:t>(sewer hookup + trenching,</a:t>
            </a:r>
          </a:p>
          <a:p>
            <a:pPr algn="l"/>
            <a:r>
              <a:rPr lang="en-US" sz="3600" dirty="0" smtClean="0"/>
              <a:t>water and electrical hookup, parking space, fees) = </a:t>
            </a:r>
          </a:p>
          <a:p>
            <a:r>
              <a:rPr lang="en-US" sz="4400" dirty="0" smtClean="0"/>
              <a:t>Total Investment: </a:t>
            </a:r>
            <a:r>
              <a:rPr lang="en-US" sz="4400" b="1" dirty="0" smtClean="0"/>
              <a:t>$90,000 - $95,000</a:t>
            </a:r>
          </a:p>
          <a:p>
            <a:endParaRPr lang="en-US" sz="4400" b="1" dirty="0" smtClean="0"/>
          </a:p>
          <a:p>
            <a:pPr algn="l"/>
            <a:r>
              <a:rPr lang="en-US" sz="4400" dirty="0" smtClean="0"/>
              <a:t>Rent:  $750/month or $9,000/year</a:t>
            </a:r>
          </a:p>
          <a:p>
            <a:pPr algn="l"/>
            <a:endParaRPr lang="en-US" sz="4400" dirty="0" smtClean="0"/>
          </a:p>
          <a:p>
            <a:pPr algn="l"/>
            <a:r>
              <a:rPr lang="en-US" sz="4400" dirty="0" smtClean="0"/>
              <a:t>ROI </a:t>
            </a:r>
            <a:r>
              <a:rPr lang="en-US" sz="3600" dirty="0" smtClean="0"/>
              <a:t>(Return on Investment): </a:t>
            </a:r>
            <a:r>
              <a:rPr lang="en-US" sz="4400" dirty="0" smtClean="0"/>
              <a:t>9.5%  </a:t>
            </a:r>
            <a:r>
              <a:rPr lang="en-US" sz="3600" dirty="0" smtClean="0"/>
              <a:t>($9,000/$95,000 = 9.5%)</a:t>
            </a:r>
          </a:p>
          <a:p>
            <a:pPr algn="l"/>
            <a:endParaRPr lang="en-US" sz="3600" dirty="0" smtClean="0"/>
          </a:p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2611" y="9045714"/>
            <a:ext cx="6122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1905000"/>
            <a:ext cx="123674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/>
              <a:t>Median family income -- $89,000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- Low income (50%) = $ 44,500 x 30% = $13,500</a:t>
            </a:r>
          </a:p>
          <a:p>
            <a:pPr algn="l"/>
            <a:r>
              <a:rPr lang="en-US" sz="4000" dirty="0" smtClean="0"/>
              <a:t>   - Very low income (35%) = $31,150 x 30% = $9,345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1300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Affordability Analysis</a:t>
            </a:r>
          </a:p>
          <a:p>
            <a:r>
              <a:rPr lang="en-US" sz="3600" dirty="0" smtClean="0"/>
              <a:t>(User &amp; Taxpayer)</a:t>
            </a:r>
            <a:endParaRPr lang="en-US" sz="3600" dirty="0"/>
          </a:p>
        </p:txBody>
      </p:sp>
      <p:pic>
        <p:nvPicPr>
          <p:cNvPr id="6" name="Picture 5" descr="images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400" y="4419600"/>
            <a:ext cx="6068934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00" y="5105400"/>
            <a:ext cx="64171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Thus, a significant portion </a:t>
            </a:r>
          </a:p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of community households can </a:t>
            </a:r>
          </a:p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afford a tiny home on wheels</a:t>
            </a:r>
          </a:p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as a 2</a:t>
            </a:r>
            <a:r>
              <a:rPr lang="en-US" sz="3600" baseline="30000" dirty="0" smtClean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 dwelling  unit.</a:t>
            </a: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399657"/>
            <a:ext cx="6122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8382000"/>
            <a:ext cx="12962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E40059">
                    <a:lumMod val="50000"/>
                  </a:srgbClr>
                </a:solidFill>
              </a:rPr>
              <a:t>Cost of Affordable housing unit to taxpayer -- $0.00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3225800" y="228600"/>
            <a:ext cx="6355907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n-US" sz="6700" i="1" dirty="0" smtClean="0">
                <a:solidFill>
                  <a:srgbClr val="FFFFFF"/>
                </a:solidFill>
              </a:rPr>
              <a:t>Flexibility of Use</a:t>
            </a:r>
            <a:endParaRPr sz="6700" i="1" dirty="0">
              <a:solidFill>
                <a:srgbClr val="FFFFFF"/>
              </a:solidFill>
            </a:endParaRPr>
          </a:p>
        </p:txBody>
      </p:sp>
      <p:sp>
        <p:nvSpPr>
          <p:cNvPr id="44" name="Shape 44"/>
          <p:cNvSpPr/>
          <p:nvPr/>
        </p:nvSpPr>
        <p:spPr>
          <a:xfrm>
            <a:off x="177800" y="2743200"/>
            <a:ext cx="5977157" cy="733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13480" lvl="0" indent="-613480" algn="l">
              <a:buSzPct val="90000"/>
              <a:buChar char="•"/>
              <a:defRPr sz="1800" i="0">
                <a:solidFill>
                  <a:srgbClr val="000000"/>
                </a:solidFill>
              </a:defRPr>
            </a:pPr>
            <a:r>
              <a:rPr lang="en-US" sz="4700" i="1" dirty="0" smtClean="0">
                <a:solidFill>
                  <a:srgbClr val="FFFFFF"/>
                </a:solidFill>
              </a:rPr>
              <a:t>Live/work office</a:t>
            </a:r>
            <a:endParaRPr sz="4700" i="1" dirty="0" smtClean="0">
              <a:solidFill>
                <a:srgbClr val="FFFFFF"/>
              </a:solidFill>
            </a:endParaRPr>
          </a:p>
          <a:p>
            <a:pPr marL="613480" lvl="0" indent="-613480" algn="l">
              <a:buSzPct val="90000"/>
              <a:buChar char="•"/>
              <a:defRPr sz="1800" i="0">
                <a:solidFill>
                  <a:srgbClr val="000000"/>
                </a:solidFill>
              </a:defRPr>
            </a:pPr>
            <a:r>
              <a:rPr sz="4700" i="1" dirty="0" smtClean="0">
                <a:solidFill>
                  <a:srgbClr val="FFFFFF"/>
                </a:solidFill>
              </a:rPr>
              <a:t>In-Law </a:t>
            </a:r>
            <a:r>
              <a:rPr sz="4700" i="1" dirty="0">
                <a:solidFill>
                  <a:srgbClr val="FFFFFF"/>
                </a:solidFill>
              </a:rPr>
              <a:t>Suite</a:t>
            </a:r>
          </a:p>
          <a:p>
            <a:pPr marL="613480" lvl="0" indent="-613480" algn="l">
              <a:buSzPct val="90000"/>
              <a:buChar char="•"/>
              <a:defRPr sz="1800" i="0">
                <a:solidFill>
                  <a:srgbClr val="000000"/>
                </a:solidFill>
              </a:defRPr>
            </a:pPr>
            <a:r>
              <a:rPr sz="4700" i="1" dirty="0">
                <a:solidFill>
                  <a:srgbClr val="FFFFFF"/>
                </a:solidFill>
              </a:rPr>
              <a:t>Guest </a:t>
            </a:r>
            <a:r>
              <a:rPr sz="4700" i="1" dirty="0" smtClean="0">
                <a:solidFill>
                  <a:srgbClr val="FFFFFF"/>
                </a:solidFill>
              </a:rPr>
              <a:t>House</a:t>
            </a:r>
            <a:endParaRPr lang="en-US" sz="4700" i="1" dirty="0" smtClean="0">
              <a:solidFill>
                <a:srgbClr val="FFFFFF"/>
              </a:solidFill>
            </a:endParaRPr>
          </a:p>
          <a:p>
            <a:pPr marL="613480" lvl="0" indent="-613480" algn="l">
              <a:buSzPct val="90000"/>
              <a:buChar char="•"/>
              <a:defRPr sz="1800" i="0">
                <a:solidFill>
                  <a:srgbClr val="000000"/>
                </a:solidFill>
              </a:defRPr>
            </a:pPr>
            <a:r>
              <a:rPr lang="en-US" sz="4700" i="1" dirty="0" smtClean="0">
                <a:solidFill>
                  <a:srgbClr val="FFFFFF"/>
                </a:solidFill>
              </a:rPr>
              <a:t>Caregiver Unit</a:t>
            </a:r>
            <a:endParaRPr sz="4700" i="1" dirty="0">
              <a:solidFill>
                <a:srgbClr val="FFFFFF"/>
              </a:solidFill>
            </a:endParaRPr>
          </a:p>
          <a:p>
            <a:pPr marL="613480" lvl="0" indent="-613480" algn="l">
              <a:buSzPct val="90000"/>
              <a:buChar char="•"/>
              <a:defRPr sz="1800" i="0">
                <a:solidFill>
                  <a:srgbClr val="000000"/>
                </a:solidFill>
              </a:defRPr>
            </a:pPr>
            <a:r>
              <a:rPr lang="en-US" sz="4700" i="1" dirty="0" smtClean="0">
                <a:solidFill>
                  <a:srgbClr val="FFFFFF"/>
                </a:solidFill>
              </a:rPr>
              <a:t>Student Housing</a:t>
            </a:r>
            <a:endParaRPr sz="4700" i="1" dirty="0">
              <a:solidFill>
                <a:srgbClr val="FFFFFF"/>
              </a:solidFill>
            </a:endParaRPr>
          </a:p>
          <a:p>
            <a:pPr marL="613480" lvl="0" indent="-613480" algn="l">
              <a:buSzPct val="90000"/>
              <a:buChar char="•"/>
              <a:defRPr sz="1800" i="0">
                <a:solidFill>
                  <a:srgbClr val="000000"/>
                </a:solidFill>
              </a:defRPr>
            </a:pPr>
            <a:r>
              <a:rPr sz="4700" i="1" dirty="0" smtClean="0">
                <a:solidFill>
                  <a:srgbClr val="FFFFFF"/>
                </a:solidFill>
              </a:rPr>
              <a:t>Studio</a:t>
            </a:r>
          </a:p>
          <a:p>
            <a:pPr marL="613480" lvl="0" indent="-613480" algn="l">
              <a:buSzPct val="90000"/>
              <a:buChar char="•"/>
              <a:defRPr sz="1800" i="0">
                <a:solidFill>
                  <a:srgbClr val="000000"/>
                </a:solidFill>
              </a:defRPr>
            </a:pPr>
            <a:r>
              <a:rPr lang="en-US" sz="4700" i="1" dirty="0" smtClean="0">
                <a:solidFill>
                  <a:srgbClr val="FFFFFF"/>
                </a:solidFill>
              </a:rPr>
              <a:t>Affordable </a:t>
            </a:r>
            <a:r>
              <a:rPr sz="4700" i="1" dirty="0" smtClean="0">
                <a:solidFill>
                  <a:srgbClr val="FFFFFF"/>
                </a:solidFill>
              </a:rPr>
              <a:t>Rental</a:t>
            </a:r>
            <a:endParaRPr sz="4700" i="1" dirty="0">
              <a:solidFill>
                <a:srgbClr val="FFFFFF"/>
              </a:solidFill>
            </a:endParaRPr>
          </a:p>
          <a:p>
            <a:pPr marL="613480" lvl="0" indent="-613480" algn="l">
              <a:buSzPct val="90000"/>
              <a:defRPr sz="1800" i="0">
                <a:solidFill>
                  <a:srgbClr val="000000"/>
                </a:solidFill>
              </a:defRPr>
            </a:pPr>
            <a:endParaRPr lang="en-US" sz="4700" i="1" dirty="0" smtClean="0">
              <a:solidFill>
                <a:srgbClr val="FFFFFF"/>
              </a:solidFill>
            </a:endParaRPr>
          </a:p>
          <a:p>
            <a:pPr marL="613480" lvl="0" indent="-613480" algn="l">
              <a:buSzPct val="90000"/>
              <a:defRPr sz="1800" i="0">
                <a:solidFill>
                  <a:srgbClr val="000000"/>
                </a:solidFill>
              </a:defRPr>
            </a:pPr>
            <a:endParaRPr lang="en-US" sz="4700" i="1" dirty="0" smtClean="0">
              <a:solidFill>
                <a:srgbClr val="FFFFFF"/>
              </a:solidFill>
            </a:endParaRPr>
          </a:p>
          <a:p>
            <a:pPr marL="613480" lvl="0" indent="-613480" algn="l">
              <a:buSzPct val="90000"/>
              <a:buChar char="•"/>
              <a:defRPr sz="1800" i="0">
                <a:solidFill>
                  <a:srgbClr val="000000"/>
                </a:solidFill>
              </a:defRPr>
            </a:pPr>
            <a:endParaRPr sz="4700" i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230380"/>
            <a:ext cx="130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pic>
        <p:nvPicPr>
          <p:cNvPr id="11" name="Picture 10" descr="images39AM4Y1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7600" y="2057400"/>
            <a:ext cx="5257800" cy="3938275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2600" y="5486400"/>
            <a:ext cx="4419600" cy="33104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nyhome without whe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0400" y="2130171"/>
            <a:ext cx="6823905" cy="4651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472" y="152400"/>
            <a:ext cx="12205264" cy="1549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Under current </a:t>
            </a:r>
            <a:r>
              <a:rPr lang="en-US" dirty="0" smtClean="0"/>
              <a:t>Municipal</a:t>
            </a: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Code, the cottages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below </a:t>
            </a:r>
            <a:r>
              <a:rPr lang="en-US" dirty="0" smtClean="0"/>
              <a:t>may well</a:t>
            </a:r>
            <a:r>
              <a:rPr kumimoji="0" lang="en-US" sz="47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be consider 2</a:t>
            </a:r>
            <a:r>
              <a:rPr kumimoji="0" lang="en-US" sz="4700" b="0" i="1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nd</a:t>
            </a:r>
            <a:r>
              <a:rPr kumimoji="0" lang="en-US" sz="47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dwelling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30380"/>
            <a:ext cx="130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</p:txBody>
      </p:sp>
      <p:pic>
        <p:nvPicPr>
          <p:cNvPr id="6" name="Picture 5" descr="Sprout-Tiny-Homes01-noWheels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600" y="3733800"/>
            <a:ext cx="8146914" cy="510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nyhomewithwhe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8000" y="1540510"/>
            <a:ext cx="6934200" cy="5397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13004800" cy="825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But these</a:t>
            </a:r>
            <a:r>
              <a:rPr kumimoji="0" lang="en-US" sz="47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cottages would NOT be permitted!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372600"/>
            <a:ext cx="1300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Sprout-Tiny-Homes01-1280x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200" y="3276600"/>
            <a:ext cx="7663032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1" y="304800"/>
            <a:ext cx="12606015" cy="2595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Code amendments required to permit</a:t>
            </a:r>
            <a:r>
              <a:rPr kumimoji="0" lang="en-US" sz="5400" b="1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Tiny</a:t>
            </a:r>
            <a:r>
              <a:rPr kumimoji="0" lang="en-US" sz="5400" b="1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Homes on Wheels as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/>
              <a:t> 2</a:t>
            </a:r>
            <a:r>
              <a:rPr lang="en-US" sz="5400" b="1" baseline="30000" dirty="0" smtClean="0"/>
              <a:t>nd</a:t>
            </a:r>
            <a:r>
              <a:rPr lang="en-US" sz="5400" b="1" dirty="0" smtClean="0"/>
              <a:t> dwelling units</a:t>
            </a:r>
            <a:endParaRPr kumimoji="0" lang="en-US" sz="5400" b="1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86563"/>
            <a:ext cx="12115800" cy="4442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Define tiny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 homes on wheels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 smtClean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Establish design criteria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 smtClean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Establish building code standards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5" name="Picture 4" descr="images (2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0200" y="3124200"/>
            <a:ext cx="63246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144000"/>
            <a:ext cx="1300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87700"/>
            <a:ext cx="13436600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/>
            <a:r>
              <a:rPr lang="en-US" sz="3200" dirty="0" smtClean="0"/>
              <a:t>“</a:t>
            </a:r>
            <a:r>
              <a:rPr lang="en-US" sz="3600" dirty="0" smtClean="0"/>
              <a:t>Tiny Home on Wheels”. </a:t>
            </a:r>
            <a:r>
              <a:rPr lang="en-US" sz="3200" dirty="0" smtClean="0"/>
              <a:t>A structure intended for separate, independent living quarters for one household that meets these seven (7) conditions:</a:t>
            </a:r>
          </a:p>
          <a:p>
            <a:pPr marL="457200" indent="-457200" algn="l"/>
            <a:endParaRPr lang="en-US" sz="3200" dirty="0" smtClean="0"/>
          </a:p>
          <a:p>
            <a:pPr marL="514350" indent="-514350" algn="l">
              <a:buFontTx/>
              <a:buAutoNum type="arabicPeriod"/>
            </a:pPr>
            <a:r>
              <a:rPr lang="en-US" sz="3200" dirty="0" smtClean="0"/>
              <a:t>Is licensed and registered with the State Department of Motor Vehicles and meets ANSI 119.2 or 119.5 (</a:t>
            </a:r>
            <a:r>
              <a:rPr lang="en-US" sz="3200" i="0" dirty="0" smtClean="0"/>
              <a:t>NFPA 1192) </a:t>
            </a:r>
            <a:r>
              <a:rPr lang="en-US" sz="3200" dirty="0" smtClean="0"/>
              <a:t>requirements;</a:t>
            </a:r>
          </a:p>
          <a:p>
            <a:pPr marL="514350" lvl="0" indent="-514350" algn="l">
              <a:buAutoNum type="arabicPeriod"/>
            </a:pPr>
            <a:endParaRPr lang="en-US" sz="3200" dirty="0" smtClean="0"/>
          </a:p>
          <a:p>
            <a:pPr marL="457200" lvl="0" indent="-457200" algn="l">
              <a:buAutoNum type="arabicPeriod" startAt="2"/>
            </a:pPr>
            <a:r>
              <a:rPr lang="en-US" sz="3200" dirty="0" smtClean="0"/>
              <a:t>Is towable by a bumper hitch, frame-towing hitch, or fifth-wheel connection.  Cannot (and is designed not to) move under its own power. </a:t>
            </a:r>
          </a:p>
          <a:p>
            <a:pPr marL="457200" lvl="0" indent="-457200" algn="l"/>
            <a:endParaRPr lang="en-US" sz="3200" dirty="0" smtClean="0"/>
          </a:p>
          <a:p>
            <a:pPr marL="457200" indent="-457200" algn="l">
              <a:buFontTx/>
              <a:buAutoNum type="arabicPeriod" startAt="2"/>
            </a:pPr>
            <a:r>
              <a:rPr lang="en-US" sz="3200" dirty="0" smtClean="0"/>
              <a:t>Is no larger than allowed by State Law for movement on public highways;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63600" y="457200"/>
            <a:ext cx="329577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Definition</a:t>
            </a:r>
            <a:endParaRPr kumimoji="0" lang="en-US" sz="5400" b="1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8546" y="9430434"/>
            <a:ext cx="551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000" y="304799"/>
            <a:ext cx="4114800" cy="2958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34140"/>
            <a:ext cx="13004800" cy="5519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/>
            <a:r>
              <a:rPr lang="en-US" sz="3200" dirty="0" smtClean="0"/>
              <a:t>4. When sited on a parcel per requirements of this Code, the wheels and undercarriage shall be skirted;</a:t>
            </a:r>
          </a:p>
          <a:p>
            <a:pPr marL="457200" indent="-457200" algn="l"/>
            <a:endParaRPr lang="en-US" sz="3200" dirty="0" smtClean="0"/>
          </a:p>
          <a:p>
            <a:pPr marL="457200" indent="-457200" algn="l"/>
            <a:r>
              <a:rPr lang="en-US" sz="3200" dirty="0" smtClean="0"/>
              <a:t>5. Has at least 140 square feet of first floor interior living space;</a:t>
            </a:r>
          </a:p>
          <a:p>
            <a:pPr marL="457200" indent="-457200" algn="l"/>
            <a:endParaRPr lang="en-US" sz="3200" dirty="0" smtClean="0"/>
          </a:p>
          <a:p>
            <a:pPr marL="457200" lvl="0" indent="-457200" algn="l"/>
            <a:r>
              <a:rPr lang="en-US" sz="3200" dirty="0" smtClean="0"/>
              <a:t>6. Is a detached self-contained unit which shall include </a:t>
            </a:r>
          </a:p>
          <a:p>
            <a:pPr lvl="0" algn="l"/>
            <a:r>
              <a:rPr lang="en-US" sz="3200" dirty="0" smtClean="0"/>
              <a:t>    permanent provisions for living, sleeping, eating, cooking, and   sanitation; and </a:t>
            </a:r>
          </a:p>
          <a:p>
            <a:pPr lvl="0" algn="l"/>
            <a:endParaRPr lang="en-US" sz="3200" dirty="0" smtClean="0"/>
          </a:p>
          <a:p>
            <a:pPr lvl="0" algn="l"/>
            <a:r>
              <a:rPr lang="en-US" sz="3200" dirty="0" smtClean="0"/>
              <a:t>7. Is designed and built to look like a conventional building structure </a:t>
            </a:r>
          </a:p>
          <a:p>
            <a:pPr lvl="0" algn="l"/>
            <a:r>
              <a:rPr lang="en-US" sz="3200" dirty="0" smtClean="0"/>
              <a:t>    by meeting design criteria of  this ordinance.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-707800" y="228600"/>
            <a:ext cx="550150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/>
              <a:t>Definition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/>
              <a:t>          continued</a:t>
            </a:r>
            <a:r>
              <a:rPr lang="en-US" dirty="0" smtClean="0"/>
              <a:t>: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4" name="Picture 3" descr="tea-house-cottag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5200" y="304800"/>
            <a:ext cx="51816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4863" y="9461212"/>
            <a:ext cx="4919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erage-house-size-1950s-and-onward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800" y="2743200"/>
            <a:ext cx="80264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600" y="457200"/>
            <a:ext cx="864339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Tiny Home Movement: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              Back to the Future</a:t>
            </a:r>
            <a:endParaRPr kumimoji="0" lang="en-US" sz="54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3810000"/>
            <a:ext cx="451405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Average # of people</a:t>
            </a:r>
            <a:r>
              <a:rPr kumimoji="0" lang="en-US" sz="36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p</a:t>
            </a:r>
            <a:r>
              <a:rPr kumimoji="0" lang="en-US" sz="36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er h</a:t>
            </a:r>
            <a:r>
              <a:rPr lang="en-US" sz="3600" baseline="0" dirty="0" smtClean="0"/>
              <a:t>ousehold</a:t>
            </a:r>
            <a:r>
              <a:rPr lang="en-US" sz="3600" dirty="0" smtClean="0"/>
              <a:t> has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been dropping f</a:t>
            </a:r>
            <a:r>
              <a:rPr kumimoji="0" lang="en-US" sz="36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or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50 years – now at 2.6</a:t>
            </a: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00" y="7315200"/>
            <a:ext cx="11086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Today….</a:t>
            </a:r>
          </a:p>
          <a:p>
            <a:pPr algn="l"/>
            <a:r>
              <a:rPr lang="en-US" sz="3600" dirty="0" smtClean="0"/>
              <a:t>households are more</a:t>
            </a:r>
          </a:p>
          <a:p>
            <a:pPr algn="l"/>
            <a:r>
              <a:rPr lang="en-US" sz="3600" dirty="0" smtClean="0"/>
              <a:t>diverse …thus a mix</a:t>
            </a:r>
          </a:p>
          <a:p>
            <a:pPr algn="l"/>
            <a:r>
              <a:rPr lang="en-US" sz="3600" dirty="0" smtClean="0"/>
              <a:t>of housing is needed to meet changing demographics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017" y="457200"/>
            <a:ext cx="12695783" cy="1933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ANSI:</a:t>
            </a:r>
            <a:r>
              <a:rPr kumimoji="0" lang="en-US" sz="47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 </a:t>
            </a: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American National Standards Institute</a:t>
            </a:r>
          </a:p>
          <a:p>
            <a:pPr rtl="0" latinLnBrk="1" hangingPunct="0"/>
            <a:r>
              <a:rPr lang="en-US" sz="3600" dirty="0" smtClean="0">
                <a:hlinkClick r:id="rId2"/>
              </a:rPr>
              <a:t>https://www.ansi.org/</a:t>
            </a:r>
            <a:endParaRPr lang="en-US" sz="3600" dirty="0" smtClean="0"/>
          </a:p>
          <a:p>
            <a:pPr rtl="0" latinLnBrk="1" hangingPunct="0"/>
            <a:endParaRPr lang="en-US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73520" y="7010400"/>
            <a:ext cx="436018" cy="825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 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800" y="4419600"/>
            <a:ext cx="1300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endParaRPr lang="en-US" sz="4800" dirty="0" smtClean="0"/>
          </a:p>
          <a:p>
            <a:pPr algn="l" rtl="0" latinLnBrk="1" hangingPunct="0"/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6019800"/>
            <a:ext cx="1300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endParaRPr lang="en-US" sz="4000" dirty="0" smtClean="0"/>
          </a:p>
          <a:p>
            <a:pPr algn="l" rtl="0" latinLnBrk="1" hangingPunct="0"/>
            <a:r>
              <a:rPr lang="en-US" sz="4000" dirty="0" smtClean="0"/>
              <a:t>    provides standards for stick built dwellings  </a:t>
            </a:r>
          </a:p>
          <a:p>
            <a:pPr lvl="3" indent="0" algn="l" rtl="0" latinLnBrk="1" hangingPunct="0"/>
            <a:r>
              <a:rPr lang="en-US" sz="4000" dirty="0" smtClean="0"/>
              <a:t>	        -- Nationally recognized</a:t>
            </a:r>
          </a:p>
          <a:p>
            <a:pPr lvl="3" indent="0" algn="l" rtl="0" latinLnBrk="1" hangingPunct="0"/>
            <a:r>
              <a:rPr lang="en-US" sz="4000" dirty="0" smtClean="0"/>
              <a:t>	        -- The standard of the State of California</a:t>
            </a:r>
          </a:p>
        </p:txBody>
      </p:sp>
      <p:pic>
        <p:nvPicPr>
          <p:cNvPr id="6" name="Picture 5" descr="IMG_115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1828800"/>
            <a:ext cx="5334000" cy="4563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6539" y="4038600"/>
            <a:ext cx="72282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latinLnBrk="1" hangingPunct="0"/>
            <a:r>
              <a:rPr lang="en-US" sz="4000" dirty="0" smtClean="0"/>
              <a:t>ANSI provides comprehensive </a:t>
            </a:r>
          </a:p>
          <a:p>
            <a:pPr algn="l" rtl="0" latinLnBrk="1" hangingPunct="0"/>
            <a:r>
              <a:rPr lang="en-US" sz="4000" dirty="0" smtClean="0"/>
              <a:t>building standards for Tiny </a:t>
            </a:r>
          </a:p>
          <a:p>
            <a:pPr algn="l" rtl="0" latinLnBrk="1" hangingPunct="0"/>
            <a:r>
              <a:rPr lang="en-US" sz="4000" dirty="0" smtClean="0"/>
              <a:t>Homes on Wheels, just as the </a:t>
            </a:r>
          </a:p>
          <a:p>
            <a:pPr algn="l" rtl="0" latinLnBrk="1" hangingPunct="0"/>
            <a:r>
              <a:rPr lang="en-US" sz="4000" dirty="0" smtClean="0"/>
              <a:t>Uniform Building Code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2611" y="9399657"/>
            <a:ext cx="6122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G_8072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6400" y="228600"/>
            <a:ext cx="5638800" cy="3657599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330200" y="4475204"/>
            <a:ext cx="12674600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rtl="0" latinLnBrk="1" hangingPunct="0"/>
            <a:r>
              <a:rPr lang="en-US" sz="3600" dirty="0" smtClean="0"/>
              <a:t>Builders of Tiny Homes on Wheels are becoming </a:t>
            </a:r>
          </a:p>
          <a:p>
            <a:pPr algn="l" rtl="0" latinLnBrk="1" hangingPunct="0"/>
            <a:r>
              <a:rPr lang="en-US" sz="3600" dirty="0" smtClean="0"/>
              <a:t>“Certified” through:</a:t>
            </a:r>
          </a:p>
          <a:p>
            <a:pPr algn="l" rtl="0" latinLnBrk="1" hangingPunct="0"/>
            <a:endParaRPr lang="en-US" sz="3600" dirty="0" smtClean="0"/>
          </a:p>
          <a:p>
            <a:pPr algn="l" rtl="0" latinLnBrk="1" hangingPunct="0"/>
            <a:r>
              <a:rPr lang="en-US" sz="3600" dirty="0" smtClean="0"/>
              <a:t> 		--Pacific West Associates, Inc  or</a:t>
            </a:r>
          </a:p>
          <a:p>
            <a:pPr algn="l" rtl="0" latinLnBrk="1" hangingPunct="0"/>
            <a:endParaRPr lang="en-US" sz="3600" dirty="0" smtClean="0"/>
          </a:p>
          <a:p>
            <a:pPr algn="l" rtl="0" latinLnBrk="1" hangingPunct="0"/>
            <a:r>
              <a:rPr lang="en-US" sz="3600" dirty="0" smtClean="0"/>
              <a:t> 		--RVIA – Recreational Vehicle  Industry Association</a:t>
            </a:r>
          </a:p>
          <a:p>
            <a:pPr algn="l" rtl="0" latinLnBrk="1" hangingPunct="0"/>
            <a:endParaRPr lang="en-US" sz="3600" i="1" dirty="0" smtClean="0">
              <a:solidFill>
                <a:srgbClr val="FFFFFF"/>
              </a:solidFill>
            </a:endParaRPr>
          </a:p>
          <a:p>
            <a:pPr algn="l" rtl="0" latinLnBrk="1" hangingPunct="0"/>
            <a:r>
              <a:rPr lang="en-US" sz="3600" i="1" dirty="0" smtClean="0">
                <a:solidFill>
                  <a:srgbClr val="FFFFFF"/>
                </a:solidFill>
              </a:rPr>
              <a:t>These organizations provide added oversight of builders </a:t>
            </a:r>
          </a:p>
          <a:p>
            <a:pPr algn="l" rtl="0" latinLnBrk="1" hangingPunct="0"/>
            <a:r>
              <a:rPr lang="en-US" sz="3600" i="1" dirty="0" smtClean="0">
                <a:solidFill>
                  <a:srgbClr val="FFFFFF"/>
                </a:solidFill>
              </a:rPr>
              <a:t>conformance with ANSI Standards</a:t>
            </a:r>
            <a:endParaRPr sz="3600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rvia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800" y="1295400"/>
            <a:ext cx="471853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8546" y="9430434"/>
            <a:ext cx="551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FullSizeRender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43146" y="249700"/>
            <a:ext cx="8941137" cy="6696539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047264" y="7342645"/>
            <a:ext cx="10334560" cy="1502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n-US" sz="4400" i="0" dirty="0" smtClean="0">
                <a:solidFill>
                  <a:schemeClr val="tx1"/>
                </a:solidFill>
              </a:rPr>
              <a:t>It is important that tiny homes on wheels 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n-US" sz="4400" i="0" dirty="0" smtClean="0">
                <a:solidFill>
                  <a:schemeClr val="tx1"/>
                </a:solidFill>
              </a:rPr>
              <a:t>meet ANSI and design standards</a:t>
            </a:r>
            <a:r>
              <a:rPr sz="4700" i="1" dirty="0" smtClean="0">
                <a:solidFill>
                  <a:srgbClr val="FFFFFF"/>
                </a:solidFill>
              </a:rPr>
              <a:t>!!</a:t>
            </a:r>
            <a:endParaRPr sz="4700" i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8546" y="9430434"/>
            <a:ext cx="551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5600"/>
            <a:ext cx="1300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 smtClean="0"/>
              <a:t>The second unit shall mirror or complement  the </a:t>
            </a:r>
          </a:p>
          <a:p>
            <a:pPr algn="l"/>
            <a:r>
              <a:rPr lang="en-US" sz="4000" dirty="0" smtClean="0"/>
              <a:t>primary residence in form, height, number of stories,</a:t>
            </a:r>
          </a:p>
          <a:p>
            <a:pPr algn="l"/>
            <a:r>
              <a:rPr lang="en-US" sz="4000" dirty="0" smtClean="0"/>
              <a:t>materials and color.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1300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en-US" sz="5400" dirty="0" smtClean="0"/>
              <a:t>Design Criteria in Existing Municipal Code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502400" y="9384268"/>
            <a:ext cx="6502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981200"/>
            <a:ext cx="1107995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3600" dirty="0" smtClean="0"/>
              <a:t>The second unit shall mirror or complement  the </a:t>
            </a:r>
          </a:p>
          <a:p>
            <a:pPr algn="l"/>
            <a:r>
              <a:rPr lang="en-US" sz="3600" dirty="0" smtClean="0"/>
              <a:t>primary residence in form, height, number of stories,</a:t>
            </a:r>
          </a:p>
          <a:p>
            <a:pPr algn="l"/>
            <a:r>
              <a:rPr lang="en-US" sz="3600" dirty="0" smtClean="0"/>
              <a:t>materials and color.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8791" y="609600"/>
            <a:ext cx="1157207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Design Criteria in Existing Municipal Code</a:t>
            </a:r>
            <a:endParaRPr kumimoji="0" lang="en-US" sz="4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5" name="Picture 4" descr="min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6400" y="3429001"/>
            <a:ext cx="4343400" cy="5768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2286" y="7543800"/>
            <a:ext cx="8122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“Mini Me” design criteria?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5638" y="9448800"/>
            <a:ext cx="551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8712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Does the design criteria </a:t>
            </a:r>
          </a:p>
          <a:p>
            <a:pPr algn="l" rtl="0" latinLnBrk="1" hangingPunct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reflect the aesthetics of the</a:t>
            </a:r>
          </a:p>
          <a:p>
            <a:pPr algn="l" rtl="0" latinLnBrk="1" hangingPunct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community and neighborhood?</a:t>
            </a:r>
          </a:p>
          <a:p>
            <a:pPr algn="l" rtl="0" latinLnBrk="1" hangingPunct="0">
              <a:buFont typeface="Arial" pitchFamily="34" charset="0"/>
              <a:buChar char="•"/>
            </a:pPr>
            <a:endParaRPr lang="en-US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Does the design criteria </a:t>
            </a:r>
          </a:p>
          <a:p>
            <a:pPr algn="l" rtl="0" latinLnBrk="1" hangingPunct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fit with the unique nature of </a:t>
            </a:r>
          </a:p>
          <a:p>
            <a:pPr algn="l" rtl="0" latinLnBrk="1" hangingPunct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tiny homes on wheels?</a:t>
            </a:r>
          </a:p>
          <a:p>
            <a:pPr algn="l" rtl="0" latinLnBrk="1" hangingPunct="0">
              <a:buFont typeface="Arial" pitchFamily="34" charset="0"/>
              <a:buChar char="•"/>
            </a:pPr>
            <a:endParaRPr lang="en-US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rtl="0" latinLnBrk="1" hangingPunct="0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Does the design criteria </a:t>
            </a:r>
          </a:p>
          <a:p>
            <a:pPr algn="l" rtl="0" latinLnBrk="1" hangingPunct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reflect the fact that most </a:t>
            </a:r>
          </a:p>
          <a:p>
            <a:pPr algn="l" rtl="0" latinLnBrk="1" hangingPunct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4400" b="1" baseline="30000" dirty="0" smtClean="0">
                <a:solidFill>
                  <a:schemeClr val="accent6">
                    <a:lumMod val="50000"/>
                  </a:schemeClr>
                </a:solidFill>
              </a:rPr>
              <a:t>nd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dwelling units cannot be </a:t>
            </a:r>
          </a:p>
          <a:p>
            <a:pPr algn="l" rtl="0" latinLnBrk="1" hangingPunct="0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seen from a public street?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Dominique Moody Tiny Home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1600" y="2590800"/>
            <a:ext cx="4689081" cy="6781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4400" y="9430434"/>
            <a:ext cx="551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31" y="1447800"/>
            <a:ext cx="129060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 latinLnBrk="1" hangingPunct="0"/>
            <a:endParaRPr lang="en-US" sz="3600" i="0" dirty="0" smtClean="0"/>
          </a:p>
          <a:p>
            <a:pPr lvl="0" algn="l" rtl="0" latinLnBrk="1" hangingPunct="0"/>
            <a:endParaRPr lang="en-US" sz="3600" i="0" dirty="0" smtClean="0"/>
          </a:p>
          <a:p>
            <a:pPr lvl="0" algn="l" rtl="0" latinLnBrk="1" hangingPunct="0"/>
            <a:r>
              <a:rPr lang="en-US" sz="3600" i="0" dirty="0" smtClean="0"/>
              <a:t>If the second unit is visible from the city street it shall </a:t>
            </a:r>
          </a:p>
          <a:p>
            <a:pPr lvl="0" algn="l" rtl="0" latinLnBrk="1" hangingPunct="0"/>
            <a:r>
              <a:rPr lang="en-US" sz="3600" i="0" dirty="0" smtClean="0"/>
              <a:t>complement the character of the primary residence </a:t>
            </a:r>
          </a:p>
          <a:p>
            <a:pPr lvl="0" algn="l" rtl="0" latinLnBrk="1" hangingPunct="0"/>
            <a:r>
              <a:rPr lang="en-US" sz="3600" i="0" dirty="0" smtClean="0"/>
              <a:t>or general neighborhood in form, height, number of stories, </a:t>
            </a:r>
          </a:p>
          <a:p>
            <a:pPr lvl="0" algn="l" rtl="0" latinLnBrk="1" hangingPunct="0"/>
            <a:r>
              <a:rPr lang="en-US" sz="3600" i="0" dirty="0" smtClean="0"/>
              <a:t>materials and color. If the 2</a:t>
            </a:r>
            <a:r>
              <a:rPr lang="en-US" sz="3600" i="0" baseline="30000" dirty="0" smtClean="0"/>
              <a:t>nd</a:t>
            </a:r>
            <a:r>
              <a:rPr lang="en-US" sz="3600" i="0" dirty="0" smtClean="0"/>
              <a:t> dwelling unit is not visible from </a:t>
            </a:r>
          </a:p>
          <a:p>
            <a:pPr lvl="0" algn="l" rtl="0" latinLnBrk="1" hangingPunct="0"/>
            <a:r>
              <a:rPr lang="en-US" sz="3600" i="0" dirty="0" smtClean="0"/>
              <a:t>the city street, the unit may be designed to complement </a:t>
            </a:r>
          </a:p>
          <a:p>
            <a:pPr lvl="0" algn="l" rtl="0" latinLnBrk="1" hangingPunct="0"/>
            <a:r>
              <a:rPr lang="en-US" sz="3600" i="0" dirty="0" smtClean="0"/>
              <a:t>and aesthetically fit the design character of the neighborhood. </a:t>
            </a:r>
          </a:p>
          <a:p>
            <a:pPr lvl="0" algn="l" rtl="0" latinLnBrk="1" hangingPunct="0"/>
            <a:r>
              <a:rPr lang="en-US" sz="3600" i="0" dirty="0" smtClean="0"/>
              <a:t> 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488546" y="9430434"/>
            <a:ext cx="5516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40617" y="838200"/>
            <a:ext cx="1162918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Design Criteria Language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2895600"/>
            <a:ext cx="125726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/>
              <a:t> Mobile homes and travel trailers shall not be permitted </a:t>
            </a:r>
          </a:p>
          <a:p>
            <a:pPr algn="l"/>
            <a:r>
              <a:rPr lang="en-US" sz="3600" dirty="0" smtClean="0"/>
              <a:t>as second units.  </a:t>
            </a:r>
            <a:r>
              <a:rPr lang="en-US" sz="3600" u="sng" dirty="0" smtClean="0"/>
              <a:t>Provisions of this subsection shall not </a:t>
            </a:r>
          </a:p>
          <a:p>
            <a:pPr algn="l"/>
            <a:r>
              <a:rPr lang="en-US" sz="3600" u="sng" dirty="0" smtClean="0"/>
              <a:t>apply to Tiny Homes on Wheels as defined in this ordinance.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59714" y="762000"/>
            <a:ext cx="6617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Amendments-- Continued</a:t>
            </a:r>
            <a:endParaRPr lang="en-US" sz="4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087" y="2057400"/>
            <a:ext cx="4076757" cy="6170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THE END</a:t>
            </a:r>
          </a:p>
          <a:p>
            <a:endParaRPr lang="en-US" dirty="0" smtClean="0"/>
          </a:p>
          <a:p>
            <a:endParaRPr lang="en-US" dirty="0" smtClean="0"/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Question</a:t>
            </a:r>
          </a:p>
          <a:p>
            <a:pPr algn="l"/>
            <a:endParaRPr lang="en-US" dirty="0" smtClean="0"/>
          </a:p>
          <a:p>
            <a:pPr lvl="1" algn="l">
              <a:buFont typeface="Wingdings" pitchFamily="2" charset="2"/>
              <a:buChar char="Ø"/>
            </a:pPr>
            <a:r>
              <a:rPr lang="en-US" dirty="0" smtClean="0"/>
              <a:t>Comments</a:t>
            </a:r>
          </a:p>
          <a:p>
            <a:pPr algn="l"/>
            <a:endParaRPr lang="en-US" dirty="0" smtClean="0"/>
          </a:p>
          <a:p>
            <a:pPr algn="l">
              <a:buFont typeface="Wingdings" pitchFamily="2" charset="2"/>
              <a:buChar char="Ø"/>
            </a:pPr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172200"/>
            <a:ext cx="12065000" cy="1549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What are they a</a:t>
            </a:r>
            <a:r>
              <a:rPr lang="en-US" dirty="0" smtClean="0"/>
              <a:t>nd h</a:t>
            </a: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ow are they different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from other housing products?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800" y="762000"/>
            <a:ext cx="12573000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Tiny Homes on Wheels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 smtClean="0"/>
              <a:t>a</a:t>
            </a:r>
            <a:r>
              <a:rPr kumimoji="0" lang="en-US" sz="66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s 2</a:t>
            </a:r>
            <a:r>
              <a:rPr kumimoji="0" lang="en-US" sz="6600" b="0" i="1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nd</a:t>
            </a:r>
            <a:r>
              <a:rPr kumimoji="0" lang="en-US" sz="66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dwelling units</a:t>
            </a:r>
            <a:endParaRPr kumimoji="0" lang="en-US" sz="66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991600"/>
            <a:ext cx="130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" y="2514600"/>
            <a:ext cx="5489205" cy="2895600"/>
          </a:xfrm>
          <a:prstGeom prst="rect">
            <a:avLst/>
          </a:prstGeom>
        </p:spPr>
      </p:pic>
      <p:pic>
        <p:nvPicPr>
          <p:cNvPr id="3" name="Picture 2" descr="images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5715000"/>
            <a:ext cx="4419600" cy="3310434"/>
          </a:xfrm>
          <a:prstGeom prst="rect">
            <a:avLst/>
          </a:prstGeom>
        </p:spPr>
      </p:pic>
      <p:pic>
        <p:nvPicPr>
          <p:cNvPr id="4" name="Picture 3" descr="images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000" y="5943600"/>
            <a:ext cx="3886200" cy="3140050"/>
          </a:xfrm>
          <a:prstGeom prst="rect">
            <a:avLst/>
          </a:prstGeom>
        </p:spPr>
      </p:pic>
      <p:pic>
        <p:nvPicPr>
          <p:cNvPr id="5" name="Picture 4" descr="images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1044" y="2743200"/>
            <a:ext cx="5525435" cy="292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28600"/>
            <a:ext cx="13004799" cy="2056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Tiny Homes on Wheels are </a:t>
            </a:r>
            <a:r>
              <a:rPr kumimoji="0" lang="en-US" sz="80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NOT</a:t>
            </a: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your conventional</a:t>
            </a:r>
            <a:r>
              <a:rPr kumimoji="0" lang="en-US" sz="47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travel trailer or motor home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27638" y="9296401"/>
            <a:ext cx="1343243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  <a:p>
            <a:pPr lvl="0" algn="r"/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674" y="338330"/>
            <a:ext cx="1138452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Tiny Homes on Wheels</a:t>
            </a:r>
            <a:r>
              <a:rPr kumimoji="0" lang="en-US" sz="48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are built to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resemble </a:t>
            </a:r>
            <a:r>
              <a:rPr lang="en-US" sz="4800" dirty="0" smtClean="0"/>
              <a:t>a typical cottage or bungalow </a:t>
            </a:r>
            <a:endParaRPr kumimoji="0" lang="en-US" sz="48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1600" y="2819400"/>
            <a:ext cx="4876800" cy="4876800"/>
          </a:xfrm>
          <a:prstGeom prst="rect">
            <a:avLst/>
          </a:prstGeom>
        </p:spPr>
      </p:pic>
      <p:pic>
        <p:nvPicPr>
          <p:cNvPr id="9" name="Picture 8" descr="12508914_916790358374559_600493365827180749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800" y="1981200"/>
            <a:ext cx="5410200" cy="4057650"/>
          </a:xfrm>
          <a:prstGeom prst="rect">
            <a:avLst/>
          </a:prstGeom>
        </p:spPr>
      </p:pic>
      <p:pic>
        <p:nvPicPr>
          <p:cNvPr id="10" name="Picture 9" descr="tiny-house-to-vancouver-island-01-6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1000" y="5867399"/>
            <a:ext cx="4495800" cy="3830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8545" y="9384268"/>
            <a:ext cx="551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00" y="1219200"/>
            <a:ext cx="6113220" cy="3810000"/>
          </a:xfrm>
          <a:prstGeom prst="rect">
            <a:avLst/>
          </a:prstGeom>
        </p:spPr>
      </p:pic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0400" y="1981200"/>
            <a:ext cx="52578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2200" y="228600"/>
            <a:ext cx="8102600" cy="22724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Designs</a:t>
            </a:r>
            <a:r>
              <a:rPr kumimoji="0" lang="en-US" sz="47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that aesthetically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</a:t>
            </a:r>
            <a:r>
              <a:rPr kumimoji="0" lang="en-US" sz="47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it t</a:t>
            </a:r>
            <a:r>
              <a:rPr lang="en-US" baseline="0" dirty="0" smtClean="0"/>
              <a:t>he</a:t>
            </a:r>
            <a:r>
              <a:rPr lang="en-US" dirty="0" smtClean="0"/>
              <a:t> community 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0" y="6477000"/>
            <a:ext cx="7645400" cy="1549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Options that can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complement </a:t>
            </a:r>
            <a:r>
              <a:rPr lang="en-US" dirty="0" smtClean="0"/>
              <a:t>any setting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10" name="Picture 9" descr="Tiny-House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5181600"/>
            <a:ext cx="4724400" cy="3921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9130352"/>
            <a:ext cx="13004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800" y="4446103"/>
            <a:ext cx="6096000" cy="4041913"/>
          </a:xfrm>
          <a:prstGeom prst="rect">
            <a:avLst/>
          </a:prstGeom>
        </p:spPr>
      </p:pic>
      <p:pic>
        <p:nvPicPr>
          <p:cNvPr id="3" name="Picture 2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799" y="533400"/>
            <a:ext cx="6259285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4400" y="1219200"/>
            <a:ext cx="4267200" cy="1502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/>
              <a:t>Multiple use</a:t>
            </a:r>
            <a:endParaRPr kumimoji="0" lang="en-US" sz="4400" b="0" i="1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interior design </a:t>
            </a:r>
          </a:p>
        </p:txBody>
      </p:sp>
      <p:pic>
        <p:nvPicPr>
          <p:cNvPr id="5" name="Picture 4" descr="download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" y="4343400"/>
            <a:ext cx="48768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6638" y="9296400"/>
            <a:ext cx="1305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304800"/>
            <a:ext cx="12750800" cy="825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7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Interiors for independent</a:t>
            </a:r>
            <a:r>
              <a:rPr lang="en-US" dirty="0" smtClean="0"/>
              <a:t> daily living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00" y="1447800"/>
            <a:ext cx="5435600" cy="3882571"/>
          </a:xfrm>
          <a:prstGeom prst="rect">
            <a:avLst/>
          </a:prstGeom>
        </p:spPr>
      </p:pic>
      <p:pic>
        <p:nvPicPr>
          <p:cNvPr id="5" name="Picture 4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8200" y="4343400"/>
            <a:ext cx="4572000" cy="4440116"/>
          </a:xfrm>
          <a:prstGeom prst="rect">
            <a:avLst/>
          </a:prstGeom>
        </p:spPr>
      </p:pic>
      <p:pic>
        <p:nvPicPr>
          <p:cNvPr id="6" name="Picture 5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93200" y="4267200"/>
            <a:ext cx="3581400" cy="4781353"/>
          </a:xfrm>
          <a:prstGeom prst="rect">
            <a:avLst/>
          </a:prstGeom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3400" y="1295400"/>
            <a:ext cx="39624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49913"/>
            <a:ext cx="5588000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/>
              <a:t>Compact</a:t>
            </a: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0" i="1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-living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  -sleeping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 smtClean="0"/>
              <a:t>    -c</a:t>
            </a:r>
            <a:r>
              <a:rPr kumimoji="0" lang="en-US" sz="4000" b="0" i="1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rPr>
              <a:t>ooking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 smtClean="0"/>
              <a:t>      -sanitation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 smtClean="0"/>
              <a:t>        -work &amp; recreation</a:t>
            </a:r>
            <a:endParaRPr kumimoji="0" lang="en-US" sz="4000" b="0" i="1" u="none" strike="noStrike" cap="none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/>
              <a:t>         </a:t>
            </a:r>
            <a:r>
              <a:rPr lang="en-US" sz="4000" baseline="0" dirty="0" smtClean="0"/>
              <a:t> </a:t>
            </a:r>
            <a:endParaRPr kumimoji="0" lang="en-US" sz="40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372600"/>
            <a:ext cx="130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G_7003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06800" y="1828800"/>
            <a:ext cx="5029200" cy="5867399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9321800" y="4648200"/>
            <a:ext cx="336004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4200" i="1" dirty="0">
                <a:solidFill>
                  <a:srgbClr val="FFFFFF"/>
                </a:solidFill>
              </a:rPr>
              <a:t>Sleeping Loft</a:t>
            </a:r>
          </a:p>
        </p:txBody>
      </p:sp>
      <p:sp>
        <p:nvSpPr>
          <p:cNvPr id="60" name="Shape 60"/>
          <p:cNvSpPr/>
          <p:nvPr/>
        </p:nvSpPr>
        <p:spPr>
          <a:xfrm>
            <a:off x="3454400" y="7658289"/>
            <a:ext cx="565689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4200" i="1" dirty="0" smtClean="0">
                <a:solidFill>
                  <a:srgbClr val="FFFFFF"/>
                </a:solidFill>
              </a:rPr>
              <a:t>Kitchens</a:t>
            </a:r>
            <a:endParaRPr sz="4200" i="1" dirty="0">
              <a:solidFill>
                <a:srgbClr val="FFFFFF"/>
              </a:solidFill>
            </a:endParaRPr>
          </a:p>
        </p:txBody>
      </p:sp>
      <p:sp>
        <p:nvSpPr>
          <p:cNvPr id="61" name="Shape 61"/>
          <p:cNvSpPr/>
          <p:nvPr/>
        </p:nvSpPr>
        <p:spPr>
          <a:xfrm>
            <a:off x="9311480" y="6858000"/>
            <a:ext cx="32108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F2FB3A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n-US" sz="3300" i="1" dirty="0" smtClean="0">
                <a:solidFill>
                  <a:srgbClr val="F2FB3A"/>
                </a:solidFill>
              </a:rPr>
              <a:t>B</a:t>
            </a:r>
            <a:r>
              <a:rPr sz="3300" i="1" dirty="0" smtClean="0">
                <a:solidFill>
                  <a:srgbClr val="F2FB3A"/>
                </a:solidFill>
              </a:rPr>
              <a:t>uilding </a:t>
            </a:r>
            <a:r>
              <a:rPr sz="3300" i="1" dirty="0">
                <a:solidFill>
                  <a:srgbClr val="F2FB3A"/>
                </a:solidFill>
              </a:rPr>
              <a:t>options </a:t>
            </a:r>
            <a:endParaRPr lang="en-US" sz="3300" i="1" dirty="0" smtClean="0">
              <a:solidFill>
                <a:srgbClr val="F2FB3A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300" i="1" dirty="0" smtClean="0">
                <a:solidFill>
                  <a:srgbClr val="F2FB3A"/>
                </a:solidFill>
              </a:rPr>
              <a:t>are </a:t>
            </a:r>
            <a:r>
              <a:rPr sz="3300" i="1" dirty="0">
                <a:solidFill>
                  <a:srgbClr val="F2FB3A"/>
                </a:solidFill>
              </a:rPr>
              <a:t>unlimited </a:t>
            </a:r>
          </a:p>
        </p:txBody>
      </p:sp>
      <p:pic>
        <p:nvPicPr>
          <p:cNvPr id="7" name="Picture 6" descr="download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4600" y="304800"/>
            <a:ext cx="4495800" cy="4495800"/>
          </a:xfrm>
          <a:prstGeom prst="rect">
            <a:avLst/>
          </a:prstGeom>
        </p:spPr>
      </p:pic>
      <p:pic>
        <p:nvPicPr>
          <p:cNvPr id="8" name="Picture 7" descr="download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08000" y="381000"/>
            <a:ext cx="3810000" cy="5725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3800" y="533400"/>
            <a:ext cx="2713883" cy="825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Bathroom</a:t>
            </a:r>
            <a:endParaRPr kumimoji="0" lang="en-US" sz="47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venir Next Demi Bold"/>
              <a:ea typeface="Avenir Next Demi Bold"/>
              <a:cs typeface="Avenir Next Demi Bold"/>
              <a:sym typeface="Avenir Next Demi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230380"/>
            <a:ext cx="130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i="0" dirty="0" smtClean="0">
                <a:solidFill>
                  <a:srgbClr val="000000"/>
                </a:solidFill>
                <a:latin typeface="Segoe UI"/>
              </a:rPr>
              <a:t>daniel.fitzpatrick@americantinyhouseassociation.org</a:t>
            </a:r>
            <a:endParaRPr lang="en-US" sz="2400" dirty="0" smtClean="0">
              <a:solidFill>
                <a:srgbClr val="002060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7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13745</TotalTime>
  <Words>829</Words>
  <Application>Microsoft Office PowerPoint</Application>
  <PresentationFormat>Custom</PresentationFormat>
  <Paragraphs>205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Verve</vt:lpstr>
      <vt:lpstr>Tiny   is the next BIG Thing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is the next BIG Thing</dc:title>
  <dc:creator>Dan</dc:creator>
  <cp:lastModifiedBy>Dan</cp:lastModifiedBy>
  <cp:revision>566</cp:revision>
  <dcterms:modified xsi:type="dcterms:W3CDTF">2016-04-21T00:25:48Z</dcterms:modified>
</cp:coreProperties>
</file>